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7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3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wmf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wmf"/><Relationship Id="rId10" Type="http://schemas.openxmlformats.org/officeDocument/2006/relationships/image" Target="../media/image21.jpeg"/><Relationship Id="rId4" Type="http://schemas.openxmlformats.org/officeDocument/2006/relationships/image" Target="../media/image15.wmf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ЛЮДМИЛА РАБОТА\АНИМАЦИЯ, ЗАСТАВКИ, ЭМОЦИИ\Фоны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9" name="Picture 7" descr="D:\ЛЮДМИЛА РАБОТА\АНИМАЦИЯ, ЗАСТАВКИ, ЭМОЦИИ\анимашки\бабочк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2281157" cy="2204864"/>
          </a:xfrm>
          <a:prstGeom prst="rect">
            <a:avLst/>
          </a:prstGeom>
          <a:noFill/>
        </p:spPr>
      </p:pic>
      <p:pic>
        <p:nvPicPr>
          <p:cNvPr id="14" name="Picture 5" descr="D:\ЛЮДМИЛА РАБОТА\АНИМАЦИЯ, ЗАСТАВКИ, ЭМОЦИИ\новое\6078154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73375">
            <a:off x="-151457" y="141564"/>
            <a:ext cx="3221619" cy="2636912"/>
          </a:xfrm>
          <a:prstGeom prst="rect">
            <a:avLst/>
          </a:prstGeom>
          <a:noFill/>
        </p:spPr>
      </p:pic>
      <p:pic>
        <p:nvPicPr>
          <p:cNvPr id="15" name="Picture 6" descr="D:\ЛЮДМИЛА РАБОТА\АНИМАЦИЯ, ЗАСТАВКИ, ЭМОЦИИ\новое\167113f00fc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204864"/>
            <a:ext cx="4572000" cy="4498406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339752" y="0"/>
            <a:ext cx="5812160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Развитие речи детей раннего возраста.</a:t>
            </a:r>
            <a:endParaRPr kumimoji="0" lang="ru-RU" sz="42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1" name="Picture 9" descr="D:\ЛЮДМИЛА РАБОТА\АНИМАЦИЯ, ЗАСТАВКИ, ЭМОЦИИ\АНИМАЦИЯ\F04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013176"/>
            <a:ext cx="3938360" cy="1528564"/>
          </a:xfrm>
          <a:prstGeom prst="rect">
            <a:avLst/>
          </a:prstGeom>
          <a:noFill/>
        </p:spPr>
      </p:pic>
      <p:pic>
        <p:nvPicPr>
          <p:cNvPr id="18" name="Picture 9" descr="D:\ЛЮДМИЛА РАБОТА\АНИМАЦИЯ, ЗАСТАВКИ, ЭМОЦИИ\АНИМАЦИЯ\F04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700808" y="5329436"/>
            <a:ext cx="3938360" cy="1528564"/>
          </a:xfrm>
          <a:prstGeom prst="rect">
            <a:avLst/>
          </a:prstGeom>
          <a:noFill/>
        </p:spPr>
      </p:pic>
      <p:pic>
        <p:nvPicPr>
          <p:cNvPr id="19" name="Picture 9" descr="D:\ЛЮДМИЛА РАБОТА\АНИМАЦИЯ, ЗАСТАВКИ, ЭМОЦИИ\АНИМАЦИЯ\F04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12576" y="5157192"/>
            <a:ext cx="3938360" cy="1528564"/>
          </a:xfrm>
          <a:prstGeom prst="rect">
            <a:avLst/>
          </a:prstGeom>
          <a:noFill/>
        </p:spPr>
      </p:pic>
      <p:pic>
        <p:nvPicPr>
          <p:cNvPr id="20" name="Picture 9" descr="D:\ЛЮДМИЛА РАБОТА\АНИМАЦИЯ, ЗАСТАВКИ, ЭМОЦИИ\АНИМАЦИЯ\F04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84584" y="5157192"/>
            <a:ext cx="2725772" cy="1528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ЛЮДМИЛА РАБОТА\АНИМАЦИЯ, ЗАСТАВКИ, ЭМОЦИИ\Фоны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716016" y="260648"/>
            <a:ext cx="4267200" cy="6490576"/>
          </a:xfrm>
          <a:prstGeom prst="rect">
            <a:avLst/>
          </a:prstGeom>
          <a:solidFill>
            <a:srgbClr val="FFFF00"/>
          </a:solidFill>
        </p:spPr>
        <p:txBody>
          <a:bodyPr vert="horz" anchor="t">
            <a:normAutofit fontScale="70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 время занятий мы в детском саду  используем  различные картинки, игры (лото, домино, кубики), 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читаем  и заучиваем  небольшие  стишки, отгадываем  загадки .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Побуждаем  детей  повторять слова   хором  и индивидуально.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Добиваемся, чтобы малыши пополняли  свой словарный  запас  глаголами:  сидит, лежит, идет, стоит, едет, плавает, летает.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Называли действия, продемонстрированные на игрушках  или на человеке либо изображенные  на картинках. 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5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0449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p0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89040"/>
            <a:ext cx="1440160" cy="138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p0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73016"/>
            <a:ext cx="175101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p0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5373216"/>
            <a:ext cx="1800200" cy="124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ЛЮДМИЛА РАБОТА\АНИМАЦИЯ, ЗАСТАВКИ, ЭМОЦИИ\Фоны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332656"/>
            <a:ext cx="7467600" cy="2404864"/>
          </a:xfrm>
          <a:prstGeom prst="rect">
            <a:avLst/>
          </a:prstGeom>
          <a:solidFill>
            <a:srgbClr val="FFFF00"/>
          </a:solidFill>
        </p:spPr>
        <p:txBody>
          <a:bodyPr vert="horz" anchor="t">
            <a:normAutofit fontScale="85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 ребенком  надо постоянно общаться, добиваясь от него более четкого произношения.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Говорить при этом следует медленно, плавно, правильно, с добрым  выражением лица, не подделываясь  под детскую речь.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1" name="Picture 1" descr="D:\ЛЮДМИЛА РАБОТА\АНИМАЦИЯ, ЗАСТАВКИ, ЭМОЦИИ\картинки разные\ltn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140968"/>
            <a:ext cx="488010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ЛЮДМИЛА РАБОТА\АНИМАЦИЯ, ЗАСТАВКИ, ЭМОЦИИ\Фоны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788024" y="188640"/>
            <a:ext cx="4125144" cy="6336704"/>
          </a:xfrm>
          <a:prstGeom prst="rect">
            <a:avLst/>
          </a:prstGeom>
          <a:solidFill>
            <a:srgbClr val="FFFF00"/>
          </a:solidFill>
        </p:spPr>
        <p:txBody>
          <a:bodyPr vert="horz" anchor="t">
            <a:normAutofit fontScale="70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  третьем  году  жизни у малыша интенсивно  развивается  мышление: - он начинает  сравнивать одни предметы с другими;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 устанавливает между ними простейшие связи;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-обобщает предметы  по  сходным  признакам. 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Внимание  его становится более  устойчивым: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он может не отвлекаясь, спокойно  слушать , что ему рассказывает или читает  взрослый.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 развитием  речи совершенствуются  восприятие  и  память  малыша.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7" name="Picture 5" descr="D:\ЛЮДМИЛА РАБОТА\АНИМАЦИЯ, ЗАСТАВКИ, ЭМОЦИИ\анимашки\божья коровк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653136"/>
            <a:ext cx="2093256" cy="1800200"/>
          </a:xfrm>
          <a:prstGeom prst="rect">
            <a:avLst/>
          </a:prstGeom>
          <a:noFill/>
        </p:spPr>
      </p:pic>
      <p:pic>
        <p:nvPicPr>
          <p:cNvPr id="3078" name="Picture 6" descr="D:\ЛЮДМИЛА РАБОТА\АНИМАЦИЯ, ЗАСТАВКИ, ЭМОЦИИ\анимашки\лягушонок с стрекозой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4"/>
            <a:ext cx="2803976" cy="2520280"/>
          </a:xfrm>
          <a:prstGeom prst="rect">
            <a:avLst/>
          </a:prstGeom>
          <a:noFill/>
        </p:spPr>
      </p:pic>
      <p:pic>
        <p:nvPicPr>
          <p:cNvPr id="3079" name="Picture 7" descr="D:\ЛЮДМИЛА РАБОТА\АНИМАЦИЯ, ЗАСТАВКИ, ЭМОЦИИ\анимашки\бабочка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"/>
            <a:ext cx="2281157" cy="2204864"/>
          </a:xfrm>
          <a:prstGeom prst="rect">
            <a:avLst/>
          </a:prstGeom>
          <a:noFill/>
        </p:spPr>
      </p:pic>
      <p:pic>
        <p:nvPicPr>
          <p:cNvPr id="3080" name="Picture 8" descr="D:\ЛЮДМИЛА РАБОТА\АНИМАЦИЯ, ЗАСТАВКИ, ЭМОЦИИ\анимашки\собака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60648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ЛЮДМИЛА РАБОТА\АНИМАЦИЯ, ЗАСТАВКИ, ЭМОЦИИ\Фоны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427984" y="404664"/>
            <a:ext cx="4443264" cy="5904656"/>
          </a:xfrm>
          <a:prstGeom prst="rect">
            <a:avLst/>
          </a:prstGeom>
          <a:solidFill>
            <a:srgbClr val="FFFF00"/>
          </a:solidFill>
        </p:spPr>
        <p:txBody>
          <a:bodyPr vert="horz" anchor="t">
            <a:normAutofit fontScale="77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Овладение  речью имеет огромное значение для психического развития малыша.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0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Речь постепенно становится важнейшим средством передачи ребенку общественного опыта, управления  его деятельностью.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0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Под влиянием речи  перестраиваются его психические процессы:  восприятия, мышления, память.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D:\ЛЮДМИЛА РАБОТА\АНИМАЦИЯ, ЗАСТАВКИ, ЭМОЦИИ\картинки разные\f0576611319232e90dbc0405237dec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ЛЮДМИЛА РАБОТА\АНИМАЦИЯ, ЗАСТАВКИ, ЭМОЦИИ\Фоны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347864" y="332656"/>
            <a:ext cx="5688632" cy="4320480"/>
          </a:xfrm>
          <a:prstGeom prst="rect">
            <a:avLst/>
          </a:prstGeom>
          <a:solidFill>
            <a:srgbClr val="FFFF00"/>
          </a:solidFill>
        </p:spPr>
        <p:txBody>
          <a:bodyPr vert="horz" anchor="t">
            <a:normAutofit fontScale="925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Ребенок начинает  запоминать  и правильно осмысливать  содержания  небольших рассказов, коротких сказок,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может в след за взрослым повторить  довольно  сложные  слова  и фразы.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79512" y="188640"/>
            <a:ext cx="29523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37112"/>
            <a:ext cx="3690293" cy="212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ЛЮДМИЛА РАБОТА\АНИМАЦИЯ, ЗАСТАВКИ, ЭМОЦИИ\Фоны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692696"/>
            <a:ext cx="7467600" cy="2836912"/>
          </a:xfrm>
          <a:prstGeom prst="rect">
            <a:avLst/>
          </a:prstGeom>
          <a:solidFill>
            <a:srgbClr val="FFFF00"/>
          </a:solidFill>
        </p:spPr>
        <p:txBody>
          <a:bodyPr vert="horz" anchor="t">
            <a:normAutofit fontScale="85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Возрастающий интерес ребенка  к предметам и действиям с ними  побуждает  его постоянно обращаться к взрослым,  а это  возможно только при овладении  речью. 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Подобная  необходимость и является  главным стимулом  в  усвоении речи.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1" name="Рисунок 10" descr="http://www.belmama.ru/pic/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7232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ЛЮДМИЛА РАБОТА\АНИМАЦИЯ, ЗАСТАВКИ, ЭМОЦИИ\Фоны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716016" y="0"/>
            <a:ext cx="4227240" cy="6165304"/>
          </a:xfrm>
          <a:prstGeom prst="rect">
            <a:avLst/>
          </a:prstGeom>
          <a:solidFill>
            <a:srgbClr val="FFFF00"/>
          </a:solidFill>
        </p:spPr>
        <p:txBody>
          <a:bodyPr vert="horz" anchor="t">
            <a:normAutofit fontScale="77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Пополнять  словарный запас ребенка  следует начинать  с обобщенных  понятий.  Прежде всего малыш  должен усвоить  названия всех тех предметов и явлений, с которыми он наиболее  часто соприкасается (названия частей тела, продуктов питания, посуды,  мебели,  одежды, обуви, головных уборов, инструментов, животных и птиц, овощей и фруктов).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356992"/>
            <a:ext cx="2016224" cy="1944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4" name="Рисунок 84" descr="J0246113"/>
          <p:cNvPicPr>
            <a:picLocks noChangeAspect="1" noChangeArrowheads="1"/>
          </p:cNvPicPr>
          <p:nvPr/>
        </p:nvPicPr>
        <p:blipFill>
          <a:blip r:embed="rId3" cstate="print"/>
          <a:srcRect r="49983" b="-775"/>
          <a:stretch>
            <a:fillRect/>
          </a:stretch>
        </p:blipFill>
        <p:spPr bwMode="auto">
          <a:xfrm rot="6113319">
            <a:off x="383265" y="3580441"/>
            <a:ext cx="765175" cy="742950"/>
          </a:xfrm>
          <a:prstGeom prst="rect">
            <a:avLst/>
          </a:prstGeom>
          <a:noFill/>
        </p:spPr>
      </p:pic>
      <p:pic>
        <p:nvPicPr>
          <p:cNvPr id="15" name="Рисунок 85" descr="J0246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429000"/>
            <a:ext cx="5699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555776" y="0"/>
            <a:ext cx="2016224" cy="1656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7" name="Рисунок 83" descr="J0246091"/>
          <p:cNvPicPr>
            <a:picLocks noChangeAspect="1" noChangeArrowheads="1"/>
          </p:cNvPicPr>
          <p:nvPr/>
        </p:nvPicPr>
        <p:blipFill>
          <a:blip r:embed="rId5" cstate="print"/>
          <a:srcRect r="49983" b="244"/>
          <a:stretch>
            <a:fillRect/>
          </a:stretch>
        </p:blipFill>
        <p:spPr bwMode="auto">
          <a:xfrm>
            <a:off x="3635896" y="116632"/>
            <a:ext cx="6905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07504" y="0"/>
            <a:ext cx="2232248" cy="23488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2" name="Рисунок 10" descr="C:\Documents and Settings\Admin\Local Settings\Temporary Internet Files\Content.Word\0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6632"/>
            <a:ext cx="10001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3" descr="C:\Documents and Settings\Admin\Local Settings\Temporary Internet Files\Content.Word\00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88640"/>
            <a:ext cx="109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16" descr="C:\Documents and Settings\Admin\Local Settings\Temporary Internet Files\Content.Word\00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124744"/>
            <a:ext cx="10287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07504" y="2564904"/>
            <a:ext cx="1800200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5805264"/>
            <a:ext cx="1800200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Фрукты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27784" y="1916832"/>
            <a:ext cx="1800200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55776" y="2636912"/>
            <a:ext cx="2016224" cy="25922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0" name="Рисунок 49" descr="C:\Documents and Settings\Admin\Local Settings\Temporary Internet Files\Content.Word\006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2780928"/>
            <a:ext cx="126841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Рисунок 52" descr="C:\Documents and Settings\Admin\Local Settings\Temporary Internet Files\Content.Word\0064.jpg"/>
          <p:cNvPicPr>
            <a:picLocks noChangeAspect="1" noChangeArrowheads="1"/>
          </p:cNvPicPr>
          <p:nvPr/>
        </p:nvPicPr>
        <p:blipFill>
          <a:blip r:embed="rId10" cstate="print"/>
          <a:srcRect t="11224"/>
          <a:stretch>
            <a:fillRect/>
          </a:stretch>
        </p:blipFill>
        <p:spPr bwMode="auto">
          <a:xfrm>
            <a:off x="3131840" y="3501008"/>
            <a:ext cx="12684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Рисунок 46" descr="C:\Documents and Settings\Admin\Local Settings\Temporary Internet Files\Content.Word\006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4221088"/>
            <a:ext cx="1266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2699792" y="5517232"/>
            <a:ext cx="1800200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11" name="Рисунок 9" descr="яблоко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648051">
            <a:off x="687671" y="4308833"/>
            <a:ext cx="1022407" cy="90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ЛЮДМИЛА РАБОТА\АНИМАЦИЯ, ЗАСТАВКИ, ЭМОЦИИ\Фоны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995936" y="404664"/>
            <a:ext cx="4978896" cy="6122152"/>
          </a:xfrm>
          <a:prstGeom prst="rect">
            <a:avLst/>
          </a:prstGeom>
          <a:solidFill>
            <a:srgbClr val="FFFF00"/>
          </a:solidFill>
        </p:spPr>
        <p:txBody>
          <a:bodyPr vert="horz" anchor="t">
            <a:normAutofit fontScale="85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Нужно, чтобы ребенок  не только коллекционировал названия  предметов и умел соотнести их с определенным понятием, но еще  знал бы их  назначение.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Он  должен понимать,  для чего нужны инструменты, одежда,  обувь,  посуда, мебель;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какую пользу приносят животные  и птицы;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признаки, свойства  и  применения  овощей,  фруктов и  других продуктов питания.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7" name="Picture 1" descr="MC900433201[1]"/>
          <p:cNvPicPr>
            <a:picLocks noChangeAspect="1" noChangeArrowheads="1"/>
          </p:cNvPicPr>
          <p:nvPr/>
        </p:nvPicPr>
        <p:blipFill>
          <a:blip r:embed="rId3" cstate="print"/>
          <a:srcRect l="3022" r="33942"/>
          <a:stretch>
            <a:fillRect/>
          </a:stretch>
        </p:blipFill>
        <p:spPr bwMode="auto">
          <a:xfrm>
            <a:off x="395536" y="188640"/>
            <a:ext cx="262778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ЛЮДМИЛА РАБОТА\АНИМАЦИЯ, ЗАСТАВКИ, ЭМОЦИИ\Фоны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5760640" cy="2880320"/>
          </a:xfrm>
          <a:prstGeom prst="rect">
            <a:avLst/>
          </a:prstGeom>
          <a:solidFill>
            <a:srgbClr val="FFFF00"/>
          </a:solidFill>
        </p:spPr>
        <p:txBody>
          <a:bodyPr vert="horz" anchor="t">
            <a:normAutofit fontScale="62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Например: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руками работают,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ртом едят и говорят,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кастрюле  варят,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на сковороде жарят,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лопатой копают, 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молоко  белое, вкусное,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апельсин круглый, кислый, оранжевый и т. д. 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D:\ЛЮДМИЛА РАБОТА\АНИМАЦИЯ, ЗАСТАВКИ, ЭМОЦИИ\Анимации\Мальчик с Землё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56992"/>
            <a:ext cx="3245346" cy="3245346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4005064"/>
            <a:ext cx="5235352" cy="2151856"/>
          </a:xfrm>
          <a:prstGeom prst="rect">
            <a:avLst/>
          </a:prstGeom>
          <a:solidFill>
            <a:srgbClr val="FFFF00"/>
          </a:solidFill>
        </p:spPr>
        <p:txBody>
          <a:bodyPr vert="horz" anchor="t">
            <a:normAutofit fontScale="77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Знакомить  ребенка  с особенностями указанных предметов можно  не только по картинкам и в игре, но и во время экскурсии на природу, в зоопарк,  в магазин, на почту.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ЛЮДМИЛА РАБОТА\АНИМАЦИЯ, ЗАСТАВКИ, ЭМОЦИИ\Фоны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347864" y="260648"/>
            <a:ext cx="5544616" cy="5976664"/>
          </a:xfrm>
          <a:prstGeom prst="rect">
            <a:avLst/>
          </a:prstGeom>
          <a:solidFill>
            <a:srgbClr val="FFFF00"/>
          </a:solidFill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Старайтесь привлекать малыша к участию в бытовом труде: учите его накрывать на стол,  мыть посуду, наблюдать  и  посильно участвовать  в приготовлении пищи, уборки постели  и квартиры, называя все предметы  и объясняя свои действия.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D:\ЛЮДМИЛА РАБОТА\АНИМАЦИЯ, ЗАСТАВКИ, ЭМОЦИИ\анимахи\t854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2952328" cy="4143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160</TotalTime>
  <Words>513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детей раннего возраста.</dc:title>
  <dc:creator>User</dc:creator>
  <cp:lastModifiedBy>Home</cp:lastModifiedBy>
  <cp:revision>18</cp:revision>
  <dcterms:created xsi:type="dcterms:W3CDTF">2014-02-24T17:16:28Z</dcterms:created>
  <dcterms:modified xsi:type="dcterms:W3CDTF">2014-02-26T19:22:16Z</dcterms:modified>
</cp:coreProperties>
</file>